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76" r:id="rId5"/>
    <p:sldId id="275" r:id="rId6"/>
    <p:sldId id="263" r:id="rId7"/>
    <p:sldId id="277" r:id="rId8"/>
    <p:sldId id="278" r:id="rId9"/>
    <p:sldId id="279" r:id="rId10"/>
    <p:sldId id="281" r:id="rId11"/>
    <p:sldId id="280" r:id="rId12"/>
    <p:sldId id="269" r:id="rId13"/>
    <p:sldId id="270" r:id="rId14"/>
    <p:sldId id="271" r:id="rId15"/>
    <p:sldId id="272" r:id="rId16"/>
    <p:sldId id="273" r:id="rId17"/>
    <p:sldId id="274" r:id="rId18"/>
    <p:sldId id="268" r:id="rId19"/>
    <p:sldId id="256" r:id="rId20"/>
    <p:sldId id="260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henyong" initials="z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969696"/>
    <a:srgbClr val="C8C8C8"/>
    <a:srgbClr val="FDD24B"/>
    <a:srgbClr val="0F228B"/>
    <a:srgbClr val="01A0C7"/>
    <a:srgbClr val="FF0000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828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4-12T14:11:26.791" idx="1">
    <p:pos x="5025" y="1855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FE7FD-124B-4C3F-8A31-58B4EC99C0C8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A5675-69F9-46F6-A626-778B959BEA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7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Vms</a:t>
            </a:r>
            <a:r>
              <a:rPr lang="zh-CN" altLang="en-US" dirty="0" smtClean="0"/>
              <a:t>数据（为了航海安全），轨迹（还原轨迹，能反馈捕捞作业信息，分析渔业资源变化），主要工作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5675-69F9-46F6-A626-778B959BEA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887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漂流、慢速航线</a:t>
            </a:r>
            <a:r>
              <a:rPr lang="en-US" altLang="zh-CN" dirty="0" smtClean="0"/>
              <a:t>&lt;0.8m/s</a:t>
            </a:r>
            <a:r>
              <a:rPr lang="zh-CN" altLang="en-US" dirty="0" smtClean="0"/>
              <a:t>；捕捞</a:t>
            </a:r>
            <a:r>
              <a:rPr lang="en-US" altLang="zh-CN" dirty="0" smtClean="0"/>
              <a:t>&lt;1.6m/s</a:t>
            </a:r>
            <a:r>
              <a:rPr lang="zh-CN" altLang="en-US" dirty="0" smtClean="0"/>
              <a:t>；航行</a:t>
            </a:r>
            <a:r>
              <a:rPr lang="en-US" altLang="zh-CN" dirty="0" smtClean="0"/>
              <a:t>&gt;1.6m/s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5675-69F9-46F6-A626-778B959BEA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241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观察，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5675-69F9-46F6-A626-778B959BEA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统计渔船长期停留在同一位置的坐标点，已知在港口停留的频度最高，利用这个现象定位港口。统计</a:t>
            </a:r>
            <a:r>
              <a:rPr lang="zh-CN" altLang="en-US" dirty="0" smtClean="0"/>
              <a:t>如图红点所示</a:t>
            </a:r>
            <a:r>
              <a:rPr lang="zh-CN" altLang="en-US" dirty="0" smtClean="0"/>
              <a:t>，</a:t>
            </a:r>
            <a:r>
              <a:rPr lang="en-US" altLang="zh-CN" dirty="0" smtClean="0"/>
              <a:t>48</a:t>
            </a:r>
            <a:r>
              <a:rPr lang="zh-CN" altLang="en-US" dirty="0" smtClean="0"/>
              <a:t>次中港口附近统计到</a:t>
            </a:r>
            <a:r>
              <a:rPr lang="en-US" altLang="zh-CN" dirty="0" smtClean="0"/>
              <a:t>38</a:t>
            </a:r>
            <a:r>
              <a:rPr lang="zh-CN" altLang="en-US" dirty="0" smtClean="0"/>
              <a:t>次。对单艘渔船的轨迹保留频度较高的位置作为港口，在此基础上对轨迹数据进行航次划分。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5675-69F9-46F6-A626-778B959BEA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884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压缩后仍然保留了捕捞行为的特点，但是航行轨迹已经变为一条直线，不再干扰捕捞行为的识别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5675-69F9-46F6-A626-778B959BEA0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88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参数为什么这样选择？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5675-69F9-46F6-A626-778B959BEA0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8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EA5675-69F9-46F6-A626-778B959BEA0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03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zhenyong\Documents\GitHub\Dissertation\答辩\校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915566"/>
            <a:ext cx="1936206" cy="194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524429" y="915566"/>
            <a:ext cx="619571" cy="1944217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79870" y="341572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en-US" altLang="zh-CN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：甄勇</a:t>
            </a:r>
            <a:endParaRPr lang="zh-CN" altLang="en-US" b="1" dirty="0">
              <a:solidFill>
                <a:srgbClr val="01A0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79870" y="378505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指导老师：洪锋</a:t>
            </a:r>
            <a:endParaRPr lang="zh-CN" altLang="en-US" b="1" dirty="0">
              <a:solidFill>
                <a:srgbClr val="01A0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20090" y="464687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2018.4.13</a:t>
            </a:r>
            <a:endParaRPr lang="zh-CN" altLang="en-US" sz="1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915566"/>
            <a:ext cx="6588224" cy="1944216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1520" y="1287510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基于渔业船舶轨迹数据的海洋捕捞规律挖掘研究与实现</a:t>
            </a:r>
          </a:p>
        </p:txBody>
      </p:sp>
    </p:spTree>
    <p:extLst>
      <p:ext uri="{BB962C8B-B14F-4D97-AF65-F5344CB8AC3E}">
        <p14:creationId xmlns:p14="http://schemas.microsoft.com/office/powerpoint/2010/main" val="414585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渔船大数据\资料\甄勇会议论文\会议demo\x2Heat12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03598"/>
            <a:ext cx="3744416" cy="277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E:\渔船大数据\资料\甄勇会议论文\会议demo\x2Heat12_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054" y="1203598"/>
            <a:ext cx="3692577" cy="277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13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88" y="1059583"/>
            <a:ext cx="3227764" cy="3218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71274" y="1203597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右侧区域看作三个区域四个五个？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1274" y="177966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如何区分捕捞区域？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241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25" y="1036788"/>
            <a:ext cx="346710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12" y="1347196"/>
            <a:ext cx="3469664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5143320" y="1468838"/>
            <a:ext cx="3223253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68" name="组合 7167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11" name="矩形 10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98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9098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780479"/>
            <a:ext cx="3448050" cy="343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712997" y="2034080"/>
            <a:ext cx="6098532" cy="2664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7" name="矩形 6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9842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124539" y="1284039"/>
            <a:ext cx="6489831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4" name="矩形 3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矩形 14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456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393" y="950981"/>
            <a:ext cx="4124325" cy="219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510449" y="1520876"/>
            <a:ext cx="5166995" cy="2249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5123831" y="2040186"/>
            <a:ext cx="3075249" cy="2649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组合 5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7" name="矩形 6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8742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811" y="903868"/>
            <a:ext cx="6551613" cy="151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14" y="1263908"/>
            <a:ext cx="5469478" cy="3605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-2019" y="560640"/>
            <a:ext cx="1562742" cy="4582860"/>
            <a:chOff x="-2019" y="560640"/>
            <a:chExt cx="1562742" cy="4582860"/>
          </a:xfrm>
        </p:grpSpPr>
        <p:sp>
          <p:nvSpPr>
            <p:cNvPr id="8" name="矩形 7"/>
            <p:cNvSpPr/>
            <p:nvPr/>
          </p:nvSpPr>
          <p:spPr>
            <a:xfrm>
              <a:off x="0" y="560640"/>
              <a:ext cx="1560723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214" y="11222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航行线段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9214" y="177037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切分热度图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9214" y="241844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投票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9214" y="30665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9214" y="368692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渔船航道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4" name="Picture 2" descr="C:\Users\zhenyong\Documents\GitHub\Dissertation\答辩\灯泡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0" y="1171825"/>
              <a:ext cx="252310" cy="2523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zhenyong\Documents\GitHub\Dissertation\答辩\拼图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9" y="1819176"/>
              <a:ext cx="283923" cy="283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7" descr="C:\Users\zhenyong\Documents\GitHub\Dissertation\答辩\票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35" y="2499742"/>
              <a:ext cx="214599" cy="214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C:\Users\zhenyong\Documents\GitHub\Dissertation\答辩\迭代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9" y="3141731"/>
              <a:ext cx="218899" cy="21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9" descr="C:\Users\zhenyong\Documents\GitHub\Dissertation\答辩\道路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11" y="3770463"/>
              <a:ext cx="189609" cy="20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矩形 18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555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5966" y="1779662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渔业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船舶捕捞行为识别算法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5966" y="235572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渔业船舶航道识别算法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3525" y="2965382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船舶轨迹数据分析系统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168" y="350785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45195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86" y="560640"/>
            <a:ext cx="1539878" cy="4582860"/>
            <a:chOff x="886" y="560640"/>
            <a:chExt cx="1539878" cy="4582860"/>
          </a:xfrm>
        </p:grpSpPr>
        <p:sp>
          <p:nvSpPr>
            <p:cNvPr id="3" name="矩形 2"/>
            <p:cNvSpPr/>
            <p:nvPr/>
          </p:nvSpPr>
          <p:spPr>
            <a:xfrm>
              <a:off x="886" y="560640"/>
              <a:ext cx="1495451" cy="4582860"/>
            </a:xfrm>
            <a:prstGeom prst="rect">
              <a:avLst/>
            </a:prstGeom>
            <a:solidFill>
              <a:srgbClr val="FDD24B"/>
            </a:solidFill>
            <a:ln>
              <a:solidFill>
                <a:srgbClr val="FDD2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4" name="Picture 3" descr="C:\Users\zhenyong\Documents\GitHub\Dissertation\答辩\放大镜.pn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6" y="950069"/>
              <a:ext cx="208478" cy="208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69214" y="86964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研究现状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8474" y="1457150"/>
              <a:ext cx="1188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VMS</a:t>
              </a:r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Picture 2" descr="C:\Users\zhenyong\Documents\GitHub\Dissertation\答辩\数据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02" y="1501569"/>
              <a:ext cx="202535" cy="24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01936" y="200742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港口定位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2" descr="C:\Users\zhenyong\Documents\GitHub\Dissertation\答辩\定位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35" y="2067694"/>
              <a:ext cx="204496" cy="270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01936" y="2582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航次划分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Picture 2" descr="C:\Users\zhenyong\Documents\GitHub\Dissertation\答辩\剪刀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1" y="2677532"/>
              <a:ext cx="232843" cy="23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02570" y="3136928"/>
              <a:ext cx="11769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轨迹压缩</a:t>
              </a:r>
              <a:r>
                <a:rPr lang="en-US" altLang="zh-CN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Picture 6" descr="C:\Users\zhenyong\Documents\GitHub\Dissertation\答辩\压缩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4" y="3209228"/>
              <a:ext cx="209357" cy="23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201936" y="3712992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数学形态学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5" name="Picture 3" descr="C:\Users\zhenyong\Documents\GitHub\Dissertation\答辩\图像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12" y="3771277"/>
              <a:ext cx="251174" cy="251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zhenyong\Documents\GitHub\Dissertation\答辩\正确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13" y="4375201"/>
              <a:ext cx="266315" cy="197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201936" y="427394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结果与验证</a:t>
              </a:r>
              <a:endPara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528" y="854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58890" y="854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84920" y="854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43542" y="8543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05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2815" y="2571750"/>
            <a:ext cx="1008112" cy="1584176"/>
          </a:xfrm>
          <a:prstGeom prst="rect">
            <a:avLst/>
          </a:prstGeom>
          <a:solidFill>
            <a:srgbClr val="0F228B"/>
          </a:solidFill>
          <a:ln>
            <a:solidFill>
              <a:srgbClr val="0F22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15</a:t>
            </a:r>
          </a:p>
          <a:p>
            <a:pPr algn="ctr"/>
            <a:r>
              <a:rPr lang="en-US" altLang="zh-CN" dirty="0" smtClean="0"/>
              <a:t>34</a:t>
            </a:r>
          </a:p>
          <a:p>
            <a:pPr algn="ctr"/>
            <a:r>
              <a:rPr lang="en-US" altLang="zh-CN" dirty="0" smtClean="0"/>
              <a:t>139</a:t>
            </a:r>
            <a:endParaRPr lang="zh-CN" altLang="en-US" dirty="0"/>
          </a:p>
        </p:txBody>
      </p:sp>
      <p:pic>
        <p:nvPicPr>
          <p:cNvPr id="1028" name="Picture 4" descr="C:\Users\zhenyong\Documents\GitHub\Dissertation\答辩\校徽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78" y="359436"/>
            <a:ext cx="2193452" cy="220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1444013" y="2571750"/>
            <a:ext cx="1008112" cy="1584176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160</a:t>
            </a:r>
          </a:p>
          <a:p>
            <a:pPr algn="ctr"/>
            <a:r>
              <a:rPr lang="en-US" altLang="zh-CN" dirty="0" smtClean="0"/>
              <a:t>199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516426" y="2571750"/>
            <a:ext cx="1008112" cy="158417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255</a:t>
            </a:r>
          </a:p>
          <a:p>
            <a:pPr algn="ctr"/>
            <a:r>
              <a:rPr lang="en-US" altLang="zh-CN" dirty="0"/>
              <a:t>0</a:t>
            </a:r>
            <a:endParaRPr lang="en-US" altLang="zh-CN" dirty="0" smtClean="0"/>
          </a:p>
          <a:p>
            <a:pPr algn="ctr"/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36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6662" y="555524"/>
            <a:ext cx="262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  录 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11706" y="1203598"/>
            <a:ext cx="4866368" cy="576064"/>
            <a:chOff x="2046484" y="1419891"/>
            <a:chExt cx="4866368" cy="576064"/>
          </a:xfrm>
        </p:grpSpPr>
        <p:grpSp>
          <p:nvGrpSpPr>
            <p:cNvPr id="13" name="组合 12"/>
            <p:cNvGrpSpPr/>
            <p:nvPr/>
          </p:nvGrpSpPr>
          <p:grpSpPr>
            <a:xfrm>
              <a:off x="2046484" y="1419891"/>
              <a:ext cx="4866368" cy="576064"/>
              <a:chOff x="2046484" y="1419891"/>
              <a:chExt cx="4866368" cy="576064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2046484" y="1419891"/>
                <a:ext cx="4866368" cy="576064"/>
                <a:chOff x="2051720" y="1491630"/>
                <a:chExt cx="4866368" cy="576064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339752" y="1491630"/>
                  <a:ext cx="4293566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8" name="椭圆 7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椭圆 10"/>
                <p:cNvSpPr/>
                <p:nvPr/>
              </p:nvSpPr>
              <p:spPr>
                <a:xfrm>
                  <a:off x="6348548" y="1491852"/>
                  <a:ext cx="569540" cy="569540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椭圆 11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0065" y="1463166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选题背景与意义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106470" y="1851670"/>
            <a:ext cx="4913802" cy="578689"/>
            <a:chOff x="2046484" y="1417266"/>
            <a:chExt cx="4913802" cy="578689"/>
          </a:xfrm>
        </p:grpSpPr>
        <p:grpSp>
          <p:nvGrpSpPr>
            <p:cNvPr id="38" name="组合 37"/>
            <p:cNvGrpSpPr/>
            <p:nvPr/>
          </p:nvGrpSpPr>
          <p:grpSpPr>
            <a:xfrm>
              <a:off x="2046484" y="1417266"/>
              <a:ext cx="4913802" cy="578689"/>
              <a:chOff x="2046484" y="1417266"/>
              <a:chExt cx="4913802" cy="578689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2046484" y="1417266"/>
                <a:ext cx="4913802" cy="578689"/>
                <a:chOff x="2051720" y="1489005"/>
                <a:chExt cx="4913802" cy="578689"/>
              </a:xfrm>
            </p:grpSpPr>
            <p:sp>
              <p:nvSpPr>
                <p:cNvPr id="43" name="矩形 42"/>
                <p:cNvSpPr/>
                <p:nvPr/>
              </p:nvSpPr>
              <p:spPr>
                <a:xfrm>
                  <a:off x="2339753" y="1491630"/>
                  <a:ext cx="4300046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44" name="椭圆 43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5" name="椭圆 44"/>
                <p:cNvSpPr/>
                <p:nvPr/>
              </p:nvSpPr>
              <p:spPr>
                <a:xfrm>
                  <a:off x="6390287" y="1489005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2" name="椭圆 41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45300" y="1463166"/>
              <a:ext cx="38892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渔业</a:t>
              </a:r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船舶捕捞行为识别算法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11706" y="3806772"/>
            <a:ext cx="4870045" cy="576065"/>
            <a:chOff x="2046484" y="1419890"/>
            <a:chExt cx="4870045" cy="576065"/>
          </a:xfrm>
        </p:grpSpPr>
        <p:grpSp>
          <p:nvGrpSpPr>
            <p:cNvPr id="47" name="组合 46"/>
            <p:cNvGrpSpPr/>
            <p:nvPr/>
          </p:nvGrpSpPr>
          <p:grpSpPr>
            <a:xfrm>
              <a:off x="2046484" y="1419890"/>
              <a:ext cx="4870045" cy="576065"/>
              <a:chOff x="2046484" y="1419890"/>
              <a:chExt cx="4870045" cy="576065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2046484" y="1419890"/>
                <a:ext cx="4870045" cy="576065"/>
                <a:chOff x="2051720" y="1491629"/>
                <a:chExt cx="4870045" cy="576065"/>
              </a:xfrm>
            </p:grpSpPr>
            <p:sp>
              <p:nvSpPr>
                <p:cNvPr id="52" name="矩形 51"/>
                <p:cNvSpPr/>
                <p:nvPr/>
              </p:nvSpPr>
              <p:spPr>
                <a:xfrm>
                  <a:off x="2339752" y="1491630"/>
                  <a:ext cx="4294395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6346530" y="1491629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1" name="椭圆 50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40065" y="1463166"/>
              <a:ext cx="25975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工作总结与展望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111706" y="2502367"/>
            <a:ext cx="4910964" cy="583497"/>
            <a:chOff x="2046484" y="1419891"/>
            <a:chExt cx="4910964" cy="583497"/>
          </a:xfrm>
        </p:grpSpPr>
        <p:grpSp>
          <p:nvGrpSpPr>
            <p:cNvPr id="31" name="组合 30"/>
            <p:cNvGrpSpPr/>
            <p:nvPr/>
          </p:nvGrpSpPr>
          <p:grpSpPr>
            <a:xfrm>
              <a:off x="2046484" y="1419891"/>
              <a:ext cx="4910964" cy="583497"/>
              <a:chOff x="2046484" y="1419891"/>
              <a:chExt cx="4910964" cy="583497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046484" y="1419891"/>
                <a:ext cx="4910964" cy="583497"/>
                <a:chOff x="2051720" y="1491630"/>
                <a:chExt cx="4910964" cy="583497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2339752" y="1491630"/>
                  <a:ext cx="4294395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6379187" y="1491630"/>
                  <a:ext cx="583497" cy="583497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椭圆 34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45300" y="1463166"/>
              <a:ext cx="38827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渔业船舶航道识别算法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111706" y="3158699"/>
            <a:ext cx="4870045" cy="576065"/>
            <a:chOff x="2046484" y="1419890"/>
            <a:chExt cx="4870045" cy="576065"/>
          </a:xfrm>
        </p:grpSpPr>
        <p:grpSp>
          <p:nvGrpSpPr>
            <p:cNvPr id="58" name="组合 57"/>
            <p:cNvGrpSpPr/>
            <p:nvPr/>
          </p:nvGrpSpPr>
          <p:grpSpPr>
            <a:xfrm>
              <a:off x="2046484" y="1419890"/>
              <a:ext cx="4870045" cy="576065"/>
              <a:chOff x="2046484" y="1419890"/>
              <a:chExt cx="4870045" cy="576065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2046484" y="1419890"/>
                <a:ext cx="4870045" cy="576065"/>
                <a:chOff x="2051720" y="1491629"/>
                <a:chExt cx="4870045" cy="576065"/>
              </a:xfrm>
            </p:grpSpPr>
            <p:sp>
              <p:nvSpPr>
                <p:cNvPr id="63" name="矩形 62"/>
                <p:cNvSpPr/>
                <p:nvPr/>
              </p:nvSpPr>
              <p:spPr>
                <a:xfrm>
                  <a:off x="2339752" y="1491630"/>
                  <a:ext cx="4294395" cy="576064"/>
                </a:xfrm>
                <a:prstGeom prst="rect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dirty="0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2051720" y="1491630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5" name="椭圆 64"/>
                <p:cNvSpPr/>
                <p:nvPr/>
              </p:nvSpPr>
              <p:spPr>
                <a:xfrm>
                  <a:off x="6346530" y="1491629"/>
                  <a:ext cx="575235" cy="575235"/>
                </a:xfrm>
                <a:prstGeom prst="ellipse">
                  <a:avLst/>
                </a:prstGeom>
                <a:solidFill>
                  <a:srgbClr val="01A0C7"/>
                </a:solidFill>
                <a:ln>
                  <a:solidFill>
                    <a:srgbClr val="01A0C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椭圆 61"/>
              <p:cNvSpPr/>
              <p:nvPr/>
            </p:nvSpPr>
            <p:spPr>
              <a:xfrm>
                <a:off x="2091071" y="1463166"/>
                <a:ext cx="480894" cy="48089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rgbClr val="01A0C7"/>
                  </a:solidFill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2157826" y="1523998"/>
              <a:ext cx="343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1A0C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000" b="1" dirty="0">
                <a:solidFill>
                  <a:srgbClr val="01A0C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740065" y="1463166"/>
              <a:ext cx="38880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船舶轨迹数据分析系统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932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6" t="51748" r="35443" b="15332"/>
          <a:stretch/>
        </p:blipFill>
        <p:spPr bwMode="auto">
          <a:xfrm>
            <a:off x="1403648" y="699542"/>
            <a:ext cx="6135369" cy="382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15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 descr="C:\Users\zhenyong\Documents\GitHub\Dissertation\图片\全部轨迹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970" y="843425"/>
            <a:ext cx="4604944" cy="3456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437150" y="1705708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艘单船拖网渔船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7151" y="1993740"/>
            <a:ext cx="2637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37150" y="2569804"/>
            <a:ext cx="2682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2,595,004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条记录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7150" y="2857836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平均采样频率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68365" y="4774390"/>
            <a:ext cx="5570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数据来自于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浙江省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温州市海洋渔业安全救助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信息中心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9512" y="77155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VMS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7152" y="1131590"/>
            <a:ext cx="315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包括时间、经纬度、速度、船艏向等字段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32321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算法研究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676" y="3626155"/>
            <a:ext cx="185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识别捕捞行为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识别渔船航道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4815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2553" y="124770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统计的方法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1350" y="1628670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容易高估渔船的捕捞行为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1350" y="1998002"/>
            <a:ext cx="32431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不具备海域和船型的通用性</a:t>
            </a:r>
          </a:p>
        </p:txBody>
      </p:sp>
      <p:sp>
        <p:nvSpPr>
          <p:cNvPr id="11" name="矩形 10"/>
          <p:cNvSpPr/>
          <p:nvPr/>
        </p:nvSpPr>
        <p:spPr>
          <a:xfrm>
            <a:off x="1041350" y="3930610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训练模型的时间开销较大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2553" y="2914947"/>
            <a:ext cx="2362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二、基于模型的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1349" y="3284279"/>
            <a:ext cx="324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需要额外的辅助数据对渔船状态进行标记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69" y="933635"/>
            <a:ext cx="3320843" cy="1671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918" y="2914946"/>
            <a:ext cx="2292344" cy="159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79512" y="771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6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C:\Users\zhenyong\Documents\GitHub\Dissertation\图片\3-2单穿拖网作业示意图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7986"/>
            <a:ext cx="3090666" cy="2268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06949" y="3658799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单拖</a:t>
            </a:r>
            <a:r>
              <a:rPr lang="zh-CN" altLang="en-US" dirty="0" smtClean="0"/>
              <a:t>渔船的捕捞作业方式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68556" y="407462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某艘渔船</a:t>
            </a:r>
            <a:r>
              <a:rPr lang="zh-CN" altLang="en-US" dirty="0"/>
              <a:t>三个航次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9512" y="771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03648" y="1683813"/>
            <a:ext cx="3299476" cy="2268931"/>
            <a:chOff x="1722264" y="1574534"/>
            <a:chExt cx="3299476" cy="2268931"/>
          </a:xfrm>
        </p:grpSpPr>
        <p:pic>
          <p:nvPicPr>
            <p:cNvPr id="7" name="图片 6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33"/>
            <a:stretch/>
          </p:blipFill>
          <p:spPr bwMode="auto">
            <a:xfrm>
              <a:off x="1722264" y="1574534"/>
              <a:ext cx="3299476" cy="22689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椭圆 11"/>
            <p:cNvSpPr/>
            <p:nvPr/>
          </p:nvSpPr>
          <p:spPr>
            <a:xfrm>
              <a:off x="3990911" y="1636492"/>
              <a:ext cx="571335" cy="45212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椭圆 13"/>
          <p:cNvSpPr/>
          <p:nvPr/>
        </p:nvSpPr>
        <p:spPr>
          <a:xfrm>
            <a:off x="3090237" y="2627445"/>
            <a:ext cx="285667" cy="22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32040" y="1275606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、航次间轨迹</a:t>
            </a:r>
            <a:r>
              <a:rPr lang="zh-CN" altLang="en-US" dirty="0" smtClean="0"/>
              <a:t>重叠干扰捕捞行为识别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34389" y="16620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港口定位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97874" y="16620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划分航次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32040" y="2204458"/>
            <a:ext cx="3506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 smtClean="0"/>
              <a:t>、单独一个航次同样存在非捕捞轨迹重叠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53578" y="28535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轨迹压缩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32040" y="3293030"/>
            <a:ext cx="350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 smtClean="0"/>
              <a:t>、识别捕捞行为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64975" y="37292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数学形态学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518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 rotWithShape="1">
          <a:blip r:embed="rId3"/>
          <a:srcRect t="1216" b="1"/>
          <a:stretch/>
        </p:blipFill>
        <p:spPr bwMode="auto">
          <a:xfrm>
            <a:off x="511676" y="1347614"/>
            <a:ext cx="4336147" cy="268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179512" y="7715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港口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定位与航次划分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95686"/>
            <a:ext cx="3552825" cy="2276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1347614"/>
            <a:ext cx="3296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轨迹数据经纬度不变意味着渔船近似静止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92080" y="221171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港口风浪影响小，且位置固定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4884" y="2672258"/>
            <a:ext cx="3224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左图共统计得到</a:t>
            </a:r>
            <a:r>
              <a:rPr lang="en-US" altLang="zh-CN" dirty="0" smtClean="0"/>
              <a:t>48</a:t>
            </a:r>
            <a:r>
              <a:rPr lang="zh-CN" altLang="en-US" dirty="0" smtClean="0"/>
              <a:t>次“静止”现象，其中港口附近频度为</a:t>
            </a:r>
            <a:r>
              <a:rPr lang="en-US" altLang="zh-CN" dirty="0" smtClean="0"/>
              <a:t>38</a:t>
            </a:r>
            <a:r>
              <a:rPr lang="zh-CN" altLang="en-US" dirty="0" smtClean="0"/>
              <a:t>次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36096" y="3723878"/>
            <a:ext cx="3152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根据港口信息切分轨迹数据完成航次划分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237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937910"/>
            <a:ext cx="2858457" cy="1831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771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轨迹压缩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1"/>
          <a:stretch/>
        </p:blipFill>
        <p:spPr bwMode="auto">
          <a:xfrm>
            <a:off x="5105265" y="2944842"/>
            <a:ext cx="2872053" cy="1890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11676" y="1868923"/>
                <a:ext cx="3748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Douglas-</a:t>
                </a:r>
                <a:r>
                  <a:rPr lang="en-US" altLang="zh-CN" dirty="0" err="1"/>
                  <a:t>Peucker</a:t>
                </a:r>
                <a:r>
                  <a:rPr lang="zh-CN" altLang="zh-CN" dirty="0" smtClean="0"/>
                  <a:t>算法</a:t>
                </a:r>
                <a:r>
                  <a:rPr lang="zh-CN" altLang="en-US" dirty="0" smtClean="0"/>
                  <a:t>，参数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𝜖</m:t>
                    </m:r>
                    <m:r>
                      <a:rPr lang="en-US" altLang="zh-CN" b="0" i="1" smtClean="0">
                        <a:latin typeface="Cambria Math"/>
                      </a:rPr>
                      <m:t>=0.03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76" y="1868923"/>
                <a:ext cx="374820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463"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11676" y="2302990"/>
            <a:ext cx="398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根据轨迹的弯折程度进行压缩：</a:t>
            </a:r>
            <a:endParaRPr lang="en-US" altLang="zh-CN" dirty="0" smtClean="0"/>
          </a:p>
          <a:p>
            <a:r>
              <a:rPr lang="zh-CN" altLang="en-US" dirty="0" smtClean="0"/>
              <a:t>航行轨迹压缩率</a:t>
            </a:r>
            <a:r>
              <a:rPr lang="en-US" altLang="zh-CN" dirty="0" smtClean="0"/>
              <a:t>&gt;&gt;</a:t>
            </a:r>
            <a:r>
              <a:rPr lang="zh-CN" altLang="en-US" dirty="0" smtClean="0"/>
              <a:t>捕捞轨迹</a:t>
            </a:r>
            <a:r>
              <a:rPr lang="zh-CN" altLang="en-US" dirty="0"/>
              <a:t>压缩率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676" y="1207357"/>
            <a:ext cx="3727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利用轨迹重叠识别捕捞行为，但航次轨迹仍然存在干扰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1676" y="3075806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压缩</a:t>
            </a:r>
            <a:r>
              <a:rPr lang="zh-CN" altLang="en-US" dirty="0" smtClean="0"/>
              <a:t>前：</a:t>
            </a:r>
            <a:r>
              <a:rPr lang="en-US" altLang="zh-CN" dirty="0"/>
              <a:t>7,183</a:t>
            </a:r>
            <a:r>
              <a:rPr lang="zh-CN" altLang="zh-CN" dirty="0"/>
              <a:t>条</a:t>
            </a:r>
            <a:r>
              <a:rPr lang="zh-CN" altLang="zh-CN" dirty="0" smtClean="0"/>
              <a:t>记录</a:t>
            </a:r>
            <a:endParaRPr lang="en-US" altLang="zh-CN" dirty="0" smtClean="0"/>
          </a:p>
          <a:p>
            <a:r>
              <a:rPr lang="zh-CN" altLang="en-US" dirty="0"/>
              <a:t>压缩</a:t>
            </a:r>
            <a:r>
              <a:rPr lang="zh-CN" altLang="en-US" dirty="0" smtClean="0"/>
              <a:t>后：</a:t>
            </a:r>
            <a:r>
              <a:rPr lang="en-US" altLang="zh-CN" dirty="0"/>
              <a:t>126</a:t>
            </a:r>
            <a:r>
              <a:rPr lang="zh-CN" altLang="zh-CN" dirty="0"/>
              <a:t>条记录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147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4" y="1120209"/>
            <a:ext cx="5547118" cy="3782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9512" y="7715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6027213" y="3081359"/>
            <a:ext cx="2327659" cy="179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0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"/>
            <a:ext cx="9144000" cy="540204"/>
          </a:xfrm>
          <a:prstGeom prst="rect">
            <a:avLst/>
          </a:prstGeom>
          <a:solidFill>
            <a:srgbClr val="01A0C7"/>
          </a:solidFill>
          <a:ln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1676" y="8543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选题背景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372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捕捞行为识别算法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44008" y="8543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船舶航道识别算法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21604" y="8543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12" y="987575"/>
            <a:ext cx="2825070" cy="240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18" y="987574"/>
            <a:ext cx="2825070" cy="2409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4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4399</TotalTime>
  <Words>743</Words>
  <Application>Microsoft Office PowerPoint</Application>
  <PresentationFormat>全屏显示(16:9)</PresentationFormat>
  <Paragraphs>175</Paragraphs>
  <Slides>20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zhenyong</cp:lastModifiedBy>
  <cp:revision>84</cp:revision>
  <dcterms:modified xsi:type="dcterms:W3CDTF">2018-04-12T13:07:41Z</dcterms:modified>
</cp:coreProperties>
</file>